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57" r:id="rId6"/>
    <p:sldId id="283" r:id="rId7"/>
    <p:sldId id="260" r:id="rId8"/>
    <p:sldId id="269" r:id="rId9"/>
    <p:sldId id="268" r:id="rId10"/>
    <p:sldId id="270" r:id="rId11"/>
    <p:sldId id="271" r:id="rId12"/>
    <p:sldId id="272" r:id="rId13"/>
    <p:sldId id="274" r:id="rId14"/>
    <p:sldId id="297" r:id="rId15"/>
    <p:sldId id="292" r:id="rId16"/>
    <p:sldId id="294" r:id="rId17"/>
    <p:sldId id="295" r:id="rId18"/>
    <p:sldId id="296" r:id="rId19"/>
    <p:sldId id="291"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Stanfill" initials="KS" lastIdx="0" clrIdx="0">
    <p:extLst>
      <p:ext uri="{19B8F6BF-5375-455C-9EA6-DF929625EA0E}">
        <p15:presenceInfo xmlns:p15="http://schemas.microsoft.com/office/powerpoint/2012/main" userId="S-1-5-21-472035911-1965145111-1309721971-3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1" autoAdjust="0"/>
    <p:restoredTop sz="92621" autoAdjust="0"/>
  </p:normalViewPr>
  <p:slideViewPr>
    <p:cSldViewPr snapToGrid="0">
      <p:cViewPr varScale="1">
        <p:scale>
          <a:sx n="66" d="100"/>
          <a:sy n="66"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263972D6-FC8D-483B-99D2-E5469D3039ED}" type="datetimeFigureOut">
              <a:rPr lang="en-US" smtClean="0"/>
              <a:t>4/21/2023</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650DEC10-C955-4ACA-A1CA-F55C47C31201}" type="slidenum">
              <a:rPr lang="en-US" smtClean="0"/>
              <a:t>‹#›</a:t>
            </a:fld>
            <a:endParaRPr lang="en-US"/>
          </a:p>
        </p:txBody>
      </p:sp>
    </p:spTree>
    <p:extLst>
      <p:ext uri="{BB962C8B-B14F-4D97-AF65-F5344CB8AC3E}">
        <p14:creationId xmlns:p14="http://schemas.microsoft.com/office/powerpoint/2010/main" val="3200379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43D8A9DC-7F6D-4DB3-AE42-4BE6E404F23C}" type="datetimeFigureOut">
              <a:rPr lang="en-US" smtClean="0"/>
              <a:t>4/21/2023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46ABF27B-640F-4E5C-BDA3-A6459D3173DC}" type="slidenum">
              <a:rPr lang="en-US" smtClean="0"/>
              <a:t>‹#›</a:t>
            </a:fld>
            <a:endParaRPr lang="en-US"/>
          </a:p>
        </p:txBody>
      </p:sp>
    </p:spTree>
    <p:extLst>
      <p:ext uri="{BB962C8B-B14F-4D97-AF65-F5344CB8AC3E}">
        <p14:creationId xmlns:p14="http://schemas.microsoft.com/office/powerpoint/2010/main" val="1415842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ABF27B-640F-4E5C-BDA3-A6459D3173DC}" type="slidenum">
              <a:rPr lang="en-US" smtClean="0"/>
              <a:t>3</a:t>
            </a:fld>
            <a:endParaRPr lang="en-US"/>
          </a:p>
        </p:txBody>
      </p:sp>
    </p:spTree>
    <p:extLst>
      <p:ext uri="{BB962C8B-B14F-4D97-AF65-F5344CB8AC3E}">
        <p14:creationId xmlns:p14="http://schemas.microsoft.com/office/powerpoint/2010/main" val="380465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1071926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378262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413877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34130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42609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183135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149655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382475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167822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135398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D16F9D-A1ED-46D2-807E-54D033BA1A36}" type="datetimeFigureOut">
              <a:rPr lang="en-US" smtClean="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A2031-862F-48F0-9832-D296AE20F660}" type="slidenum">
              <a:rPr lang="en-US" smtClean="0"/>
              <a:t>‹#›</a:t>
            </a:fld>
            <a:endParaRPr lang="en-US" dirty="0"/>
          </a:p>
        </p:txBody>
      </p:sp>
    </p:spTree>
    <p:extLst>
      <p:ext uri="{BB962C8B-B14F-4D97-AF65-F5344CB8AC3E}">
        <p14:creationId xmlns:p14="http://schemas.microsoft.com/office/powerpoint/2010/main" val="78064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16F9D-A1ED-46D2-807E-54D033BA1A36}" type="datetimeFigureOut">
              <a:rPr lang="en-US" smtClean="0"/>
              <a:t>4/21/2023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A2031-862F-48F0-9832-D296AE20F660}" type="slidenum">
              <a:rPr lang="en-US" smtClean="0"/>
              <a:t>‹#›</a:t>
            </a:fld>
            <a:endParaRPr lang="en-US" dirty="0"/>
          </a:p>
        </p:txBody>
      </p:sp>
    </p:spTree>
    <p:extLst>
      <p:ext uri="{BB962C8B-B14F-4D97-AF65-F5344CB8AC3E}">
        <p14:creationId xmlns:p14="http://schemas.microsoft.com/office/powerpoint/2010/main" val="3035627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3976914"/>
          </a:xfrm>
        </p:spPr>
        <p:txBody>
          <a:bodyPr>
            <a:normAutofit fontScale="90000"/>
          </a:bodyPr>
          <a:lstStyle/>
          <a:p>
            <a:r>
              <a:rPr lang="en-US" sz="4800" dirty="0">
                <a:latin typeface="Arial" panose="020B0604020202020204" pitchFamily="34" charset="0"/>
                <a:cs typeface="Arial" panose="020B0604020202020204" pitchFamily="34" charset="0"/>
              </a:rPr>
              <a:t>Disability Rights Texas and the</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Client Assistance Program (CAP) and Protection and Advocacy for Beneficiaries of Social Security (PABSS) </a:t>
            </a:r>
            <a:br>
              <a:rPr lang="en-US" sz="4800" dirty="0">
                <a:latin typeface="Arial" panose="020B0604020202020204" pitchFamily="34" charset="0"/>
                <a:cs typeface="Arial" panose="020B0604020202020204" pitchFamily="34" charset="0"/>
              </a:rPr>
            </a:br>
            <a:endParaRPr lang="en-US"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976915"/>
            <a:ext cx="9144000" cy="2373084"/>
          </a:xfrm>
        </p:spPr>
        <p:txBody>
          <a:bodyPr>
            <a:normAutofit/>
          </a:bodyPr>
          <a:lstStyle/>
          <a:p>
            <a:r>
              <a:rPr lang="en-US" sz="3200" dirty="0">
                <a:latin typeface="Arial" panose="020B0604020202020204" pitchFamily="34" charset="0"/>
                <a:cs typeface="Arial" panose="020B0604020202020204" pitchFamily="34" charset="0"/>
              </a:rPr>
              <a:t>Edwin Castillo, Advocate Supervisor </a:t>
            </a:r>
          </a:p>
        </p:txBody>
      </p:sp>
    </p:spTree>
    <p:extLst>
      <p:ext uri="{BB962C8B-B14F-4D97-AF65-F5344CB8AC3E}">
        <p14:creationId xmlns:p14="http://schemas.microsoft.com/office/powerpoint/2010/main" val="172004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rmAutofit/>
          </a:bodyPr>
          <a:lstStyle/>
          <a:p>
            <a:r>
              <a:rPr lang="en-US" sz="5400" b="1" dirty="0">
                <a:latin typeface="Arial" panose="020B0604020202020204" pitchFamily="34" charset="0"/>
                <a:cs typeface="Arial" panose="020B0604020202020204" pitchFamily="34" charset="0"/>
              </a:rPr>
              <a:t>Systemic Activities </a:t>
            </a:r>
          </a:p>
        </p:txBody>
      </p:sp>
      <p:sp>
        <p:nvSpPr>
          <p:cNvPr id="3" name="Content Placeholder 2"/>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One purpose of CAP is to resolve an individual’s concerns with TWS-VRS.  Another role of CAP is to identify and address systemic issues.  When CAP notices an issue that may affect more than one client, CAP will bring it to management’s attention.  CAP will also work with the vocational rehabilitation agencies on policy concerns.  </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070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4ADF-195E-4796-81A6-1FC9E55A6E8C}"/>
              </a:ext>
            </a:extLst>
          </p:cNvPr>
          <p:cNvSpPr>
            <a:spLocks noGrp="1"/>
          </p:cNvSpPr>
          <p:nvPr>
            <p:ph type="ctrTitle"/>
          </p:nvPr>
        </p:nvSpPr>
        <p:spPr>
          <a:xfrm>
            <a:off x="1524000" y="217715"/>
            <a:ext cx="9144000" cy="1262742"/>
          </a:xfrm>
        </p:spPr>
        <p:txBody>
          <a:bodyPr>
            <a:normAutofit/>
          </a:bodyPr>
          <a:lstStyle/>
          <a:p>
            <a:pPr algn="l"/>
            <a:r>
              <a:rPr lang="en-US" sz="3600" b="1" dirty="0">
                <a:solidFill>
                  <a:prstClr val="black"/>
                </a:solidFill>
                <a:latin typeface="Arial" panose="020B0604020202020204" pitchFamily="34" charset="0"/>
                <a:cs typeface="Arial" panose="020B0604020202020204" pitchFamily="34" charset="0"/>
              </a:rPr>
              <a:t>Systemic activities addressed in the past</a:t>
            </a:r>
            <a:r>
              <a:rPr lang="en-US" sz="4000" dirty="0">
                <a:solidFill>
                  <a:prstClr val="black"/>
                </a:solidFill>
              </a:rPr>
              <a:t>	</a:t>
            </a:r>
            <a:endParaRPr lang="en-US" sz="4000" dirty="0"/>
          </a:p>
        </p:txBody>
      </p:sp>
      <p:sp>
        <p:nvSpPr>
          <p:cNvPr id="3" name="Subtitle 2">
            <a:extLst>
              <a:ext uri="{FF2B5EF4-FFF2-40B4-BE49-F238E27FC236}">
                <a16:creationId xmlns:a16="http://schemas.microsoft.com/office/drawing/2014/main" id="{3DE792BD-CA3A-4C0A-B6A3-540E459298AC}"/>
              </a:ext>
            </a:extLst>
          </p:cNvPr>
          <p:cNvSpPr>
            <a:spLocks noGrp="1"/>
          </p:cNvSpPr>
          <p:nvPr>
            <p:ph type="subTitle" idx="1"/>
          </p:nvPr>
        </p:nvSpPr>
        <p:spPr>
          <a:xfrm>
            <a:off x="1524000" y="1600201"/>
            <a:ext cx="9144000" cy="5040083"/>
          </a:xfrm>
        </p:spPr>
        <p:txBody>
          <a:bodyPr/>
          <a:lstStyle/>
          <a:p>
            <a:pPr marL="228600" lvl="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Increased the rate VR paid for mileage (had been .10 for over 15 yrs.)  </a:t>
            </a:r>
          </a:p>
          <a:p>
            <a:pPr marL="228600" lvl="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Vehicle purchase assistance policy added in 2007 for vehicle modification assistance cases.</a:t>
            </a:r>
          </a:p>
          <a:p>
            <a:pPr marL="228600" lvl="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Worked collaboratively with VR to change policy allowing persons interested in self employment to also be an LLC</a:t>
            </a:r>
          </a:p>
          <a:p>
            <a:pPr marL="228600" lvl="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Requested communication to client from TWS-VRS when a Vocational Rehabilitation Counselor (VRC) left employment   </a:t>
            </a:r>
          </a:p>
          <a:p>
            <a:pPr marL="228600" lvl="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Provided information to keep Post Employment services in policy </a:t>
            </a:r>
          </a:p>
          <a:p>
            <a:pPr marL="228600" indent="-228600" algn="l">
              <a:buFont typeface="Arial" panose="020B0604020202020204" pitchFamily="34" charset="0"/>
              <a:buChar char="•"/>
            </a:pPr>
            <a:r>
              <a:rPr lang="en-US" altLang="en-US" sz="2600" dirty="0">
                <a:solidFill>
                  <a:prstClr val="black"/>
                </a:solidFill>
                <a:latin typeface="Arial" panose="020B0604020202020204" pitchFamily="34" charset="0"/>
                <a:cs typeface="Arial" panose="020B0604020202020204" pitchFamily="34" charset="0"/>
              </a:rPr>
              <a:t>CAP advocated that paid internships and work experiences be available for all clients.  </a:t>
            </a:r>
          </a:p>
          <a:p>
            <a:pPr marL="228600" lvl="0" indent="-228600" algn="l">
              <a:buFont typeface="Arial" panose="020B0604020202020204" pitchFamily="34" charset="0"/>
              <a:buChar char="•"/>
            </a:pPr>
            <a:endParaRPr lang="en-US" altLang="en-US" sz="26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46260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6743"/>
            <a:ext cx="9144000" cy="885371"/>
          </a:xfrm>
        </p:spPr>
        <p:txBody>
          <a:bodyPr>
            <a:normAutofit fontScale="90000"/>
          </a:bodyPr>
          <a:lstStyle/>
          <a:p>
            <a:pPr algn="l"/>
            <a:r>
              <a:rPr lang="en-US" b="1" dirty="0">
                <a:latin typeface="Arial" panose="020B0604020202020204" pitchFamily="34" charset="0"/>
                <a:cs typeface="Arial" panose="020B0604020202020204" pitchFamily="34" charset="0"/>
              </a:rPr>
              <a:t>What is PABSS?</a:t>
            </a:r>
          </a:p>
        </p:txBody>
      </p:sp>
      <p:sp>
        <p:nvSpPr>
          <p:cNvPr id="3" name="Subtitle 2"/>
          <p:cNvSpPr>
            <a:spLocks noGrp="1"/>
          </p:cNvSpPr>
          <p:nvPr>
            <p:ph type="subTitle" idx="1"/>
          </p:nvPr>
        </p:nvSpPr>
        <p:spPr>
          <a:xfrm>
            <a:off x="1524000" y="1654629"/>
            <a:ext cx="9144000" cy="5203371"/>
          </a:xfrm>
        </p:spPr>
        <p:txBody>
          <a:bodyPr>
            <a:normAutofit/>
          </a:bodyPr>
          <a:lstStyle/>
          <a:p>
            <a:pPr marL="457200" indent="-457200" algn="l">
              <a:buFont typeface="Arial" panose="020B0604020202020204" pitchFamily="34" charset="0"/>
              <a:buChar char="•"/>
            </a:pPr>
            <a:r>
              <a:rPr lang="en-US" altLang="en-US" sz="3200" dirty="0">
                <a:latin typeface="Arial" panose="020B0604020202020204" pitchFamily="34" charset="0"/>
                <a:cs typeface="Arial" panose="020B0604020202020204" pitchFamily="34" charset="0"/>
              </a:rPr>
              <a:t>PABSS stands for Protection and Advocacy for Beneficiaries of Social Security.</a:t>
            </a:r>
          </a:p>
          <a:p>
            <a:pPr marL="457200" indent="-457200" algn="l">
              <a:buFont typeface="Arial" panose="020B0604020202020204" pitchFamily="34" charset="0"/>
              <a:buChar char="•"/>
            </a:pPr>
            <a:r>
              <a:rPr lang="en-US" altLang="en-US" sz="3200" dirty="0">
                <a:latin typeface="Arial" panose="020B0604020202020204" pitchFamily="34" charset="0"/>
                <a:cs typeface="Arial" panose="020B0604020202020204" pitchFamily="34" charset="0"/>
              </a:rPr>
              <a:t>PABSS is funded by the Social Security Administration (SSA) to assist SSI/SSDI beneficiaries address barriers to employment. PABSS helps beneficiaries with disabilities obtain the services they need to secure, gain, or return to gainful employment.</a:t>
            </a:r>
          </a:p>
          <a:p>
            <a:endParaRPr lang="en-US" dirty="0"/>
          </a:p>
        </p:txBody>
      </p:sp>
    </p:spTree>
    <p:extLst>
      <p:ext uri="{BB962C8B-B14F-4D97-AF65-F5344CB8AC3E}">
        <p14:creationId xmlns:p14="http://schemas.microsoft.com/office/powerpoint/2010/main" val="88207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143"/>
            <a:ext cx="9144000" cy="1161143"/>
          </a:xfrm>
        </p:spPr>
        <p:txBody>
          <a:bodyPr>
            <a:normAutofit/>
          </a:bodyPr>
          <a:lstStyle/>
          <a:p>
            <a:pPr algn="l"/>
            <a:r>
              <a:rPr lang="en-US" altLang="en-US" sz="5400" b="1" dirty="0">
                <a:latin typeface="Arial" panose="020B0604020202020204" pitchFamily="34" charset="0"/>
                <a:cs typeface="Arial" panose="020B0604020202020204" pitchFamily="34" charset="0"/>
              </a:rPr>
              <a:t>Am I PABSS Eligible?</a:t>
            </a:r>
            <a:endParaRPr lang="en-US" sz="5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1654629"/>
            <a:ext cx="9144000" cy="5203371"/>
          </a:xfrm>
        </p:spPr>
        <p:txBody>
          <a:bodyPr>
            <a:normAutofit/>
          </a:bodyPr>
          <a:lstStyle/>
          <a:p>
            <a:pPr algn="l"/>
            <a:r>
              <a:rPr lang="en-US" altLang="en-US" dirty="0">
                <a:latin typeface="Arial" panose="020B0604020202020204" pitchFamily="34" charset="0"/>
                <a:cs typeface="Arial" panose="020B0604020202020204" pitchFamily="34" charset="0"/>
              </a:rPr>
              <a:t>To be eligible for PABSS Services:</a:t>
            </a:r>
          </a:p>
          <a:p>
            <a:pPr marL="342900" indent="-342900" algn="l">
              <a:buFont typeface="Arial" panose="020B0604020202020204" pitchFamily="34" charset="0"/>
              <a:buChar char="•"/>
            </a:pPr>
            <a:r>
              <a:rPr lang="en-US" altLang="en-US" dirty="0">
                <a:latin typeface="Arial" panose="020B0604020202020204" pitchFamily="34" charset="0"/>
                <a:cs typeface="Arial" panose="020B0604020202020204" pitchFamily="34" charset="0"/>
              </a:rPr>
              <a:t>Individual must </a:t>
            </a:r>
            <a:r>
              <a:rPr lang="en-US" altLang="en-US" i="1" dirty="0">
                <a:latin typeface="Arial" panose="020B0604020202020204" pitchFamily="34" charset="0"/>
                <a:cs typeface="Arial" panose="020B0604020202020204" pitchFamily="34" charset="0"/>
              </a:rPr>
              <a:t>receive</a:t>
            </a:r>
            <a:r>
              <a:rPr lang="en-US" altLang="en-US" dirty="0">
                <a:latin typeface="Arial" panose="020B0604020202020204" pitchFamily="34" charset="0"/>
                <a:cs typeface="Arial" panose="020B0604020202020204" pitchFamily="34" charset="0"/>
              </a:rPr>
              <a:t> Social Security Disability Insurance (SSDI) or Supplemental Security Income (SSI) benefits </a:t>
            </a:r>
            <a:r>
              <a:rPr lang="en-US" altLang="en-US" b="1" i="1" dirty="0">
                <a:latin typeface="Arial" panose="020B0604020202020204" pitchFamily="34" charset="0"/>
                <a:cs typeface="Arial" panose="020B0604020202020204" pitchFamily="34" charset="0"/>
              </a:rPr>
              <a:t>due to disability</a:t>
            </a:r>
          </a:p>
          <a:p>
            <a:pPr marL="342900" indent="-342900" algn="l">
              <a:buFont typeface="Arial" panose="020B0604020202020204" pitchFamily="34" charset="0"/>
              <a:buChar char="•"/>
            </a:pPr>
            <a:r>
              <a:rPr lang="en-US" altLang="en-US" dirty="0">
                <a:latin typeface="Arial" panose="020B0604020202020204" pitchFamily="34" charset="0"/>
                <a:cs typeface="Arial" panose="020B0604020202020204" pitchFamily="34" charset="0"/>
              </a:rPr>
              <a:t>Thus former recipients are not PABSS eligible*</a:t>
            </a:r>
          </a:p>
          <a:p>
            <a:pPr marL="342900" indent="-342900" algn="l">
              <a:buFont typeface="Arial" panose="020B0604020202020204" pitchFamily="34" charset="0"/>
              <a:buChar char="•"/>
            </a:pPr>
            <a:r>
              <a:rPr lang="en-US" altLang="en-US" dirty="0">
                <a:latin typeface="Arial" panose="020B0604020202020204" pitchFamily="34" charset="0"/>
                <a:cs typeface="Arial" panose="020B0604020202020204" pitchFamily="34" charset="0"/>
              </a:rPr>
              <a:t>Seeking to secure, retain, or regain gainful employment or begin self-employment </a:t>
            </a:r>
          </a:p>
          <a:p>
            <a:pPr marL="342900" indent="-342900" algn="l">
              <a:buFont typeface="Arial" panose="020B0604020202020204" pitchFamily="34" charset="0"/>
              <a:buChar char="•"/>
            </a:pPr>
            <a:r>
              <a:rPr lang="en-US" altLang="en-US" b="1" dirty="0">
                <a:latin typeface="Arial" panose="020B0604020202020204" pitchFamily="34" charset="0"/>
                <a:cs typeface="Arial" panose="020B0604020202020204" pitchFamily="34" charset="0"/>
              </a:rPr>
              <a:t>Individuals receiving retirement benefits or SSI over age 65, and non-disabled survivors are not PABSS eligible</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*Individuals on extended period of eligibility are considered PABSS eligible, as is anyone on 1619 (b)</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150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1600"/>
            <a:ext cx="9144000" cy="1030514"/>
          </a:xfrm>
        </p:spPr>
        <p:txBody>
          <a:bodyPr>
            <a:normAutofit/>
          </a:bodyPr>
          <a:lstStyle/>
          <a:p>
            <a:pPr algn="l"/>
            <a:r>
              <a:rPr lang="en-US" sz="5400" b="1" dirty="0">
                <a:latin typeface="Arial" panose="020B0604020202020204" pitchFamily="34" charset="0"/>
                <a:cs typeface="Arial" panose="020B0604020202020204" pitchFamily="34" charset="0"/>
              </a:rPr>
              <a:t>PABSS Areas of Focus</a:t>
            </a:r>
          </a:p>
        </p:txBody>
      </p:sp>
      <p:sp>
        <p:nvSpPr>
          <p:cNvPr id="3" name="Subtitle 2"/>
          <p:cNvSpPr>
            <a:spLocks noGrp="1"/>
          </p:cNvSpPr>
          <p:nvPr>
            <p:ph type="subTitle" idx="1"/>
          </p:nvPr>
        </p:nvSpPr>
        <p:spPr>
          <a:xfrm>
            <a:off x="1524000" y="1465943"/>
            <a:ext cx="9144000" cy="5392057"/>
          </a:xfrm>
        </p:spPr>
        <p:txBody>
          <a:bodyPr>
            <a:normAutofit/>
          </a:bodyPr>
          <a:lstStyle/>
          <a:p>
            <a:pPr marL="228600" lvl="0" indent="-228600" algn="l">
              <a:buFont typeface="Arial" panose="020B0604020202020204" pitchFamily="34" charset="0"/>
              <a:buChar char="•"/>
            </a:pPr>
            <a:r>
              <a:rPr lang="en-US" u="sng" dirty="0">
                <a:solidFill>
                  <a:prstClr val="black"/>
                </a:solidFill>
                <a:latin typeface="Arial" panose="020B0604020202020204" pitchFamily="34" charset="0"/>
                <a:cs typeface="Arial" panose="020B0604020202020204" pitchFamily="34" charset="0"/>
              </a:rPr>
              <a:t>Transition age students</a:t>
            </a:r>
            <a:r>
              <a:rPr lang="en-US" dirty="0">
                <a:solidFill>
                  <a:prstClr val="black"/>
                </a:solidFill>
                <a:latin typeface="Arial" panose="020B0604020202020204" pitchFamily="34" charset="0"/>
                <a:cs typeface="Arial" panose="020B0604020202020204" pitchFamily="34" charset="0"/>
              </a:rPr>
              <a:t> – the PABSS programs are encouraged to develop strategies to help SSI youth make successful transitions to adulthood. Such strategies may include partnerships with schools, vocational rehabilitation agencies and parents of youth with disabilities and could focus on the benefits of employment, planning for employment and financial independence, building sound economic futures and using Social Security work incentives and related resources to achieve these objectives. </a:t>
            </a:r>
          </a:p>
          <a:p>
            <a:pPr marL="228600" lvl="0" indent="-228600" algn="l">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 </a:t>
            </a:r>
            <a:r>
              <a:rPr lang="en-US" u="sng" dirty="0">
                <a:solidFill>
                  <a:prstClr val="black"/>
                </a:solidFill>
                <a:latin typeface="Arial" panose="020B0604020202020204" pitchFamily="34" charset="0"/>
                <a:cs typeface="Arial" panose="020B0604020202020204" pitchFamily="34" charset="0"/>
              </a:rPr>
              <a:t>Post-secondary education problems</a:t>
            </a:r>
            <a:r>
              <a:rPr lang="en-US" dirty="0">
                <a:solidFill>
                  <a:prstClr val="black"/>
                </a:solidFill>
                <a:latin typeface="Arial" panose="020B0604020202020204" pitchFamily="34" charset="0"/>
                <a:cs typeface="Arial" panose="020B0604020202020204" pitchFamily="34" charset="0"/>
              </a:rPr>
              <a:t> – basic access and accommodations, problems interacting with Disability Services and/or with Instructors, or having approved accommodations utilized.  </a:t>
            </a:r>
          </a:p>
          <a:p>
            <a:endParaRPr lang="en-US" dirty="0"/>
          </a:p>
        </p:txBody>
      </p:sp>
    </p:spTree>
    <p:extLst>
      <p:ext uri="{BB962C8B-B14F-4D97-AF65-F5344CB8AC3E}">
        <p14:creationId xmlns:p14="http://schemas.microsoft.com/office/powerpoint/2010/main" val="275154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030513"/>
          </a:xfrm>
        </p:spPr>
        <p:txBody>
          <a:bodyPr>
            <a:normAutofit/>
          </a:bodyPr>
          <a:lstStyle/>
          <a:p>
            <a:pPr algn="l"/>
            <a:r>
              <a:rPr lang="en-US" sz="4200" b="1" dirty="0">
                <a:latin typeface="Arial" panose="020B0604020202020204" pitchFamily="34" charset="0"/>
                <a:cs typeface="Arial" panose="020B0604020202020204" pitchFamily="34" charset="0"/>
              </a:rPr>
              <a:t>PABSS Areas of Focus; Continued</a:t>
            </a:r>
            <a:endParaRPr lang="en-US" sz="4200" b="1" dirty="0"/>
          </a:p>
        </p:txBody>
      </p:sp>
      <p:sp>
        <p:nvSpPr>
          <p:cNvPr id="3" name="Subtitle 2"/>
          <p:cNvSpPr>
            <a:spLocks noGrp="1"/>
          </p:cNvSpPr>
          <p:nvPr>
            <p:ph type="subTitle" idx="1"/>
          </p:nvPr>
        </p:nvSpPr>
        <p:spPr>
          <a:xfrm>
            <a:off x="1524000" y="1480457"/>
            <a:ext cx="9144000" cy="5377543"/>
          </a:xfrm>
        </p:spPr>
        <p:txBody>
          <a:bodyPr/>
          <a:lstStyle/>
          <a:p>
            <a:pPr marL="342900" lvl="0" indent="-342900" algn="l">
              <a:buFont typeface="Arial" panose="020B0604020202020204" pitchFamily="34" charset="0"/>
              <a:buChar char="•"/>
            </a:pPr>
            <a:r>
              <a:rPr lang="en-US" u="sng" dirty="0">
                <a:solidFill>
                  <a:prstClr val="black"/>
                </a:solidFill>
                <a:latin typeface="Arial" panose="020B0604020202020204" pitchFamily="34" charset="0"/>
                <a:cs typeface="Arial" panose="020B0604020202020204" pitchFamily="34" charset="0"/>
              </a:rPr>
              <a:t>Employment</a:t>
            </a:r>
            <a:r>
              <a:rPr lang="en-US" dirty="0">
                <a:solidFill>
                  <a:prstClr val="black"/>
                </a:solidFill>
                <a:latin typeface="Arial" panose="020B0604020202020204" pitchFamily="34" charset="0"/>
                <a:cs typeface="Arial" panose="020B0604020202020204" pitchFamily="34" charset="0"/>
              </a:rPr>
              <a:t> – understanding who can help with employment areas such as vocational rehabilitation and employment network providers.  Helping with on-the-job problems, accommodations, and discrimination issues.</a:t>
            </a:r>
          </a:p>
          <a:p>
            <a:pPr marL="342900" lvl="0" indent="-342900" algn="l">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 </a:t>
            </a:r>
            <a:r>
              <a:rPr lang="en-US" u="sng" dirty="0">
                <a:solidFill>
                  <a:prstClr val="black"/>
                </a:solidFill>
                <a:latin typeface="Arial" panose="020B0604020202020204" pitchFamily="34" charset="0"/>
                <a:cs typeface="Arial" panose="020B0604020202020204" pitchFamily="34" charset="0"/>
              </a:rPr>
              <a:t>Overpayments</a:t>
            </a:r>
            <a:r>
              <a:rPr lang="en-US" dirty="0">
                <a:solidFill>
                  <a:prstClr val="black"/>
                </a:solidFill>
                <a:latin typeface="Arial" panose="020B0604020202020204" pitchFamily="34" charset="0"/>
                <a:cs typeface="Arial" panose="020B0604020202020204" pitchFamily="34" charset="0"/>
              </a:rPr>
              <a:t> – must have occurred as a result of prior work activity, is a barrier to employment, AND still interested in return to work.</a:t>
            </a:r>
          </a:p>
          <a:p>
            <a:pPr marL="342900" lvl="0" indent="-342900" algn="l">
              <a:buFont typeface="Arial" panose="020B0604020202020204" pitchFamily="34" charset="0"/>
              <a:buChar char="•"/>
            </a:pPr>
            <a:r>
              <a:rPr lang="en-US" u="sng" dirty="0">
                <a:solidFill>
                  <a:prstClr val="black"/>
                </a:solidFill>
                <a:latin typeface="Arial" panose="020B0604020202020204" pitchFamily="34" charset="0"/>
                <a:cs typeface="Arial" panose="020B0604020202020204" pitchFamily="34" charset="0"/>
              </a:rPr>
              <a:t>Giving advice to assure complete consideration of Social Security work incentives and benefits</a:t>
            </a:r>
            <a:r>
              <a:rPr lang="en-US" dirty="0">
                <a:solidFill>
                  <a:prstClr val="black"/>
                </a:solidFill>
                <a:latin typeface="Arial" panose="020B0604020202020204" pitchFamily="34" charset="0"/>
                <a:cs typeface="Arial" panose="020B0604020202020204" pitchFamily="34" charset="0"/>
              </a:rPr>
              <a:t> - such as Impairment Related Work Expenses, Blind Work Expenses, Plan to Achieve Self-Support, Student Earned Income Exclusion, and others.</a:t>
            </a:r>
          </a:p>
          <a:p>
            <a:endParaRPr lang="en-US" dirty="0"/>
          </a:p>
        </p:txBody>
      </p:sp>
    </p:spTree>
    <p:extLst>
      <p:ext uri="{BB962C8B-B14F-4D97-AF65-F5344CB8AC3E}">
        <p14:creationId xmlns:p14="http://schemas.microsoft.com/office/powerpoint/2010/main" val="35451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Arial" panose="020B0604020202020204" pitchFamily="34" charset="0"/>
                <a:cs typeface="Arial" panose="020B0604020202020204" pitchFamily="34" charset="0"/>
              </a:rPr>
              <a:t>Accessing DRTX Services </a:t>
            </a:r>
          </a:p>
        </p:txBody>
      </p:sp>
      <p:sp>
        <p:nvSpPr>
          <p:cNvPr id="3" name="Content Placeholder 2"/>
          <p:cNvSpPr>
            <a:spLocks noGrp="1"/>
          </p:cNvSpPr>
          <p:nvPr>
            <p:ph idx="1"/>
          </p:nvPr>
        </p:nvSpPr>
        <p:spPr>
          <a:xfrm>
            <a:off x="838200" y="1825624"/>
            <a:ext cx="10515600" cy="5032375"/>
          </a:xfrm>
        </p:spPr>
        <p:txBody>
          <a:bodyPr>
            <a:normAutofit/>
          </a:bodyPr>
          <a:lstStyle/>
          <a:p>
            <a:r>
              <a:rPr lang="en-US" dirty="0">
                <a:latin typeface="Arial" panose="020B0604020202020204" pitchFamily="34" charset="0"/>
                <a:cs typeface="Arial" panose="020B0604020202020204" pitchFamily="34" charset="0"/>
              </a:rPr>
              <a:t>By Phone; </a:t>
            </a:r>
          </a:p>
          <a:p>
            <a:pPr marL="0" indent="0">
              <a:buNone/>
            </a:pPr>
            <a:r>
              <a:rPr lang="en-US" dirty="0">
                <a:latin typeface="Arial" panose="020B0604020202020204" pitchFamily="34" charset="0"/>
                <a:cs typeface="Arial" panose="020B0604020202020204" pitchFamily="34" charset="0"/>
              </a:rPr>
              <a:t>Our intake line is 1-800-252-9108 and the person can follow the prompts to talk to a person to complete the intake. OR,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Online</a:t>
            </a:r>
          </a:p>
          <a:p>
            <a:pPr marL="0" indent="0">
              <a:buNone/>
            </a:pPr>
            <a:r>
              <a:rPr lang="en-US" dirty="0">
                <a:latin typeface="Arial" panose="020B0604020202020204" pitchFamily="34" charset="0"/>
                <a:cs typeface="Arial" panose="020B0604020202020204" pitchFamily="34" charset="0"/>
              </a:rPr>
              <a:t>A person can go to our website at </a:t>
            </a:r>
            <a:r>
              <a:rPr lang="en-US" b="1" u="sng" dirty="0">
                <a:latin typeface="Arial" panose="020B0604020202020204" pitchFamily="34" charset="0"/>
                <a:cs typeface="Arial" panose="020B0604020202020204" pitchFamily="34" charset="0"/>
              </a:rPr>
              <a:t>intake.DRTx.org</a:t>
            </a:r>
            <a:r>
              <a:rPr lang="en-US" dirty="0">
                <a:latin typeface="Arial" panose="020B0604020202020204" pitchFamily="34" charset="0"/>
                <a:cs typeface="Arial" panose="020B0604020202020204" pitchFamily="34" charset="0"/>
              </a:rPr>
              <a:t>  They can complete an intake online 24/7.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Or refer the person to one of our Advocates.  </a:t>
            </a:r>
          </a:p>
          <a:p>
            <a:pPr marL="0" indent="0">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6112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Arial" panose="020B0604020202020204" pitchFamily="34" charset="0"/>
                <a:cs typeface="Arial" panose="020B0604020202020204" pitchFamily="34" charset="0"/>
              </a:rPr>
              <a:t>Disability Rights Texas (DRTX)</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Was established in 1977</a:t>
            </a:r>
          </a:p>
          <a:p>
            <a:r>
              <a:rPr lang="en-US" dirty="0">
                <a:latin typeface="Arial" panose="020B0604020202020204" pitchFamily="34" charset="0"/>
                <a:cs typeface="Arial" panose="020B0604020202020204" pitchFamily="34" charset="0"/>
              </a:rPr>
              <a:t>Has six Regional offices across the state </a:t>
            </a:r>
          </a:p>
          <a:p>
            <a:r>
              <a:rPr lang="en-US" dirty="0">
                <a:latin typeface="Arial" panose="020B0604020202020204" pitchFamily="34" charset="0"/>
                <a:cs typeface="Arial" panose="020B0604020202020204" pitchFamily="34" charset="0"/>
              </a:rPr>
              <a:t>Approximately 180 employees including intake specialists, advocates and attorneys </a:t>
            </a:r>
          </a:p>
          <a:p>
            <a:r>
              <a:rPr lang="en-US" dirty="0">
                <a:latin typeface="Arial" panose="020B0604020202020204" pitchFamily="34" charset="0"/>
                <a:cs typeface="Arial" panose="020B0604020202020204" pitchFamily="34" charset="0"/>
              </a:rPr>
              <a:t>In 2021, approximately 5,538 cases were handled by advocates and attorneys.  </a:t>
            </a:r>
          </a:p>
          <a:p>
            <a:r>
              <a:rPr lang="en-US" dirty="0">
                <a:latin typeface="Arial" panose="020B0604020202020204" pitchFamily="34" charset="0"/>
                <a:cs typeface="Arial" panose="020B0604020202020204" pitchFamily="34" charset="0"/>
              </a:rPr>
              <a:t>There are nine CAP/PABSS Advocates and two Advocate Supervisors at DRTX  supervised by an Attorney.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881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175656"/>
          </a:xfrm>
        </p:spPr>
        <p:txBody>
          <a:bodyPr>
            <a:normAutofit/>
          </a:bodyPr>
          <a:lstStyle/>
          <a:p>
            <a:pPr algn="l"/>
            <a:r>
              <a:rPr lang="en-US" sz="5400" b="1" dirty="0">
                <a:latin typeface="Arial" panose="020B0604020202020204" pitchFamily="34" charset="0"/>
                <a:cs typeface="Arial" panose="020B0604020202020204" pitchFamily="34" charset="0"/>
              </a:rPr>
              <a:t>DRTX Team Structure </a:t>
            </a:r>
            <a:endParaRPr lang="en-US" sz="5400" b="1" dirty="0"/>
          </a:p>
        </p:txBody>
      </p:sp>
      <p:sp>
        <p:nvSpPr>
          <p:cNvPr id="3" name="Subtitle 2"/>
          <p:cNvSpPr>
            <a:spLocks noGrp="1"/>
          </p:cNvSpPr>
          <p:nvPr>
            <p:ph type="subTitle" idx="1"/>
          </p:nvPr>
        </p:nvSpPr>
        <p:spPr>
          <a:xfrm>
            <a:off x="1524000" y="1676400"/>
            <a:ext cx="9144000" cy="5181600"/>
          </a:xfrm>
        </p:spPr>
        <p:txBody>
          <a:bodyPr/>
          <a:lstStyle/>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Client Assistance Program</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Protection and Advocacy for Beneficiaries of Social Security (PABSS) </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Education Team</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Employment, Voting and Accessibility (EVA) </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Housing, Transportation and Disaster (HTD) </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Community Integration Team </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Institutional Rights and Civil Liberties (IRCL) Team </a:t>
            </a:r>
          </a:p>
          <a:p>
            <a:pPr marL="228600" lvl="0" indent="-228600" algn="l">
              <a:buFont typeface="Arial" panose="020B0604020202020204" pitchFamily="34" charset="0"/>
              <a:buChar char="•"/>
            </a:pPr>
            <a:r>
              <a:rPr lang="en-US" sz="2600" dirty="0">
                <a:solidFill>
                  <a:prstClr val="black"/>
                </a:solidFill>
                <a:latin typeface="Arial" panose="020B0604020202020204" pitchFamily="34" charset="0"/>
                <a:cs typeface="Arial" panose="020B0604020202020204" pitchFamily="34" charset="0"/>
              </a:rPr>
              <a:t>Representative Payee Program </a:t>
            </a:r>
          </a:p>
          <a:p>
            <a:endParaRPr lang="en-US" dirty="0"/>
          </a:p>
        </p:txBody>
      </p:sp>
    </p:spTree>
    <p:extLst>
      <p:ext uri="{BB962C8B-B14F-4D97-AF65-F5344CB8AC3E}">
        <p14:creationId xmlns:p14="http://schemas.microsoft.com/office/powerpoint/2010/main" val="75822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latin typeface="Arial" panose="020B0604020202020204" pitchFamily="34" charset="0"/>
                <a:cs typeface="Arial" panose="020B0604020202020204" pitchFamily="34" charset="0"/>
              </a:rPr>
              <a:t>CAP Priorities </a:t>
            </a:r>
            <a:r>
              <a:rPr lang="en-US" sz="5400" dirty="0">
                <a:latin typeface="Arial" panose="020B0604020202020204" pitchFamily="34" charset="0"/>
                <a:cs typeface="Arial" panose="020B0604020202020204" pitchFamily="34" charset="0"/>
              </a:rPr>
              <a:t>		</a:t>
            </a:r>
            <a:r>
              <a:rPr lang="en-US" dirty="0"/>
              <a:t>					</a:t>
            </a:r>
          </a:p>
        </p:txBody>
      </p:sp>
      <p:sp>
        <p:nvSpPr>
          <p:cNvPr id="3" name="Content Placeholder 2"/>
          <p:cNvSpPr>
            <a:spLocks noGrp="1"/>
          </p:cNvSpPr>
          <p:nvPr>
            <p:ph idx="1"/>
          </p:nvPr>
        </p:nvSpPr>
        <p:spPr/>
        <p:txBody>
          <a:bodyPr>
            <a:normAutofit lnSpcReduction="10000"/>
          </a:bodyPr>
          <a:lstStyle/>
          <a:p>
            <a:r>
              <a:rPr lang="en-US" sz="3200" dirty="0">
                <a:latin typeface="Arial" panose="020B0604020202020204" pitchFamily="34" charset="0"/>
                <a:cs typeface="Arial" panose="020B0604020202020204" pitchFamily="34" charset="0"/>
              </a:rPr>
              <a:t>CAP; To assist clients/consumers who are receiving or want to receive services from the vocational rehabilitation program or independent living programs or centers in Texas. </a:t>
            </a:r>
          </a:p>
          <a:p>
            <a:r>
              <a:rPr lang="en-US" sz="3200" dirty="0">
                <a:latin typeface="Arial" panose="020B0604020202020204" pitchFamily="34" charset="0"/>
                <a:cs typeface="Arial" panose="020B0604020202020204" pitchFamily="34" charset="0"/>
              </a:rPr>
              <a:t>CAP helps people who are receiving services, or who would like to receive services, from the Texas Workforce Solutions, Vocational Rehabilitation Services, Independent Living Programs and Independent Living Centers (ILCs). </a:t>
            </a:r>
          </a:p>
          <a:p>
            <a:pPr marL="0" indent="0">
              <a:buNone/>
            </a:pPr>
            <a:r>
              <a:rPr lang="en-US"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7890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14" y="22907"/>
            <a:ext cx="10515600" cy="1690688"/>
          </a:xfrm>
        </p:spPr>
        <p:txBody>
          <a:bodyPr>
            <a:noAutofit/>
          </a:bodyPr>
          <a:lstStyle/>
          <a:p>
            <a:r>
              <a:rPr lang="en-US" b="1" dirty="0">
                <a:latin typeface="Arial" panose="020B0604020202020204" pitchFamily="34" charset="0"/>
                <a:cs typeface="Arial" panose="020B0604020202020204" pitchFamily="34" charset="0"/>
              </a:rPr>
              <a:t>Notification of the CAP program by VR </a:t>
            </a:r>
          </a:p>
        </p:txBody>
      </p:sp>
      <p:sp>
        <p:nvSpPr>
          <p:cNvPr id="3" name="Content Placeholder 2"/>
          <p:cNvSpPr>
            <a:spLocks noGrp="1"/>
          </p:cNvSpPr>
          <p:nvPr>
            <p:ph idx="1"/>
          </p:nvPr>
        </p:nvSpPr>
        <p:spPr>
          <a:xfrm>
            <a:off x="838200" y="1713595"/>
            <a:ext cx="10515600" cy="4351338"/>
          </a:xfrm>
        </p:spPr>
        <p:txBody>
          <a:bodyPr>
            <a:normAutofit/>
          </a:bodyPr>
          <a:lstStyle/>
          <a:p>
            <a:pPr>
              <a:buNone/>
            </a:pPr>
            <a:r>
              <a:rPr lang="en-US" sz="3200" dirty="0">
                <a:latin typeface="Arial" panose="020B0604020202020204" pitchFamily="34" charset="0"/>
                <a:cs typeface="Arial" panose="020B0604020202020204" pitchFamily="34" charset="0"/>
              </a:rPr>
              <a:t>TWS-VRS counselors are required to inform a client about CAP;</a:t>
            </a:r>
          </a:p>
          <a:p>
            <a:r>
              <a:rPr lang="en-US" sz="3200" dirty="0">
                <a:latin typeface="Arial" panose="020B0604020202020204" pitchFamily="34" charset="0"/>
                <a:cs typeface="Arial" panose="020B0604020202020204" pitchFamily="34" charset="0"/>
              </a:rPr>
              <a:t>At application for services </a:t>
            </a:r>
          </a:p>
          <a:p>
            <a:r>
              <a:rPr lang="en-US" sz="3200" dirty="0">
                <a:latin typeface="Arial" panose="020B0604020202020204" pitchFamily="34" charset="0"/>
                <a:cs typeface="Arial" panose="020B0604020202020204" pitchFamily="34" charset="0"/>
              </a:rPr>
              <a:t>Development of the IPE </a:t>
            </a:r>
          </a:p>
          <a:p>
            <a:r>
              <a:rPr lang="en-US" sz="3200" dirty="0">
                <a:latin typeface="Arial" panose="020B0604020202020204" pitchFamily="34" charset="0"/>
                <a:cs typeface="Arial" panose="020B0604020202020204" pitchFamily="34" charset="0"/>
              </a:rPr>
              <a:t>Anytime services are reduced, suspended or terminated.  </a:t>
            </a:r>
          </a:p>
        </p:txBody>
      </p:sp>
    </p:spTree>
    <p:extLst>
      <p:ext uri="{BB962C8B-B14F-4D97-AF65-F5344CB8AC3E}">
        <p14:creationId xmlns:p14="http://schemas.microsoft.com/office/powerpoint/2010/main" val="184285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Arial" panose="020B0604020202020204" pitchFamily="34" charset="0"/>
                <a:cs typeface="Arial" panose="020B0604020202020204" pitchFamily="34" charset="0"/>
              </a:rPr>
              <a:t>Services Provided by CAP  </a:t>
            </a:r>
          </a:p>
        </p:txBody>
      </p:sp>
      <p:sp>
        <p:nvSpPr>
          <p:cNvPr id="3" name="Content Placeholder 2"/>
          <p:cNvSpPr>
            <a:spLocks noGrp="1"/>
          </p:cNvSpPr>
          <p:nvPr>
            <p:ph idx="1"/>
          </p:nvPr>
        </p:nvSpPr>
        <p:spPr>
          <a:xfrm>
            <a:off x="838200" y="1825624"/>
            <a:ext cx="10515600" cy="5032375"/>
          </a:xfrm>
        </p:spPr>
        <p:txBody>
          <a:bodyPr>
            <a:normAutofit/>
          </a:bodyPr>
          <a:lstStyle/>
          <a:p>
            <a:pPr>
              <a:lnSpc>
                <a:spcPct val="80000"/>
              </a:lnSpc>
              <a:buNone/>
            </a:pPr>
            <a:r>
              <a:rPr lang="en-US" sz="3200" dirty="0">
                <a:latin typeface="Arial" panose="020B0604020202020204" pitchFamily="34" charset="0"/>
                <a:cs typeface="Arial" panose="020B0604020202020204" pitchFamily="34" charset="0"/>
              </a:rPr>
              <a:t>CAP helps people with disabilities by;</a:t>
            </a:r>
          </a:p>
          <a:p>
            <a:pPr>
              <a:lnSpc>
                <a:spcPct val="80000"/>
              </a:lnSpc>
            </a:pPr>
            <a:r>
              <a:rPr lang="en-US" sz="3200" dirty="0">
                <a:latin typeface="Arial" panose="020B0604020202020204" pitchFamily="34" charset="0"/>
                <a:cs typeface="Arial" panose="020B0604020202020204" pitchFamily="34" charset="0"/>
              </a:rPr>
              <a:t>providing information about disability rights, employment, vocational rehabilitation, and independent living; </a:t>
            </a:r>
          </a:p>
          <a:p>
            <a:pPr>
              <a:lnSpc>
                <a:spcPct val="80000"/>
              </a:lnSpc>
            </a:pPr>
            <a:r>
              <a:rPr lang="en-US" sz="3200" dirty="0">
                <a:latin typeface="Arial" panose="020B0604020202020204" pitchFamily="34" charset="0"/>
                <a:cs typeface="Arial" panose="020B0604020202020204" pitchFamily="34" charset="0"/>
              </a:rPr>
              <a:t>referring people with disabilities to programs and services; </a:t>
            </a:r>
          </a:p>
          <a:p>
            <a:pPr>
              <a:lnSpc>
                <a:spcPct val="80000"/>
              </a:lnSpc>
            </a:pPr>
            <a:r>
              <a:rPr lang="en-US" sz="3200" dirty="0">
                <a:latin typeface="Arial" panose="020B0604020202020204" pitchFamily="34" charset="0"/>
                <a:cs typeface="Arial" panose="020B0604020202020204" pitchFamily="34" charset="0"/>
              </a:rPr>
              <a:t>helping people apply for, understand, and receive services from TWS-VRS and ILC's </a:t>
            </a:r>
          </a:p>
          <a:p>
            <a:pPr>
              <a:lnSpc>
                <a:spcPct val="80000"/>
              </a:lnSpc>
            </a:pPr>
            <a:r>
              <a:rPr lang="en-US" sz="3200" dirty="0">
                <a:latin typeface="Arial" panose="020B0604020202020204" pitchFamily="34" charset="0"/>
                <a:cs typeface="Arial" panose="020B0604020202020204" pitchFamily="34" charset="0"/>
              </a:rPr>
              <a:t>using the appeals process to file a complaint and resolve a grievance; </a:t>
            </a:r>
          </a:p>
          <a:p>
            <a:endParaRPr lang="en-US" dirty="0"/>
          </a:p>
        </p:txBody>
      </p:sp>
    </p:spTree>
    <p:extLst>
      <p:ext uri="{BB962C8B-B14F-4D97-AF65-F5344CB8AC3E}">
        <p14:creationId xmlns:p14="http://schemas.microsoft.com/office/powerpoint/2010/main" val="315663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0"/>
            <a:ext cx="10515600" cy="1825625"/>
          </a:xfrm>
        </p:spPr>
        <p:txBody>
          <a:bodyPr>
            <a:normAutofit/>
          </a:bodyPr>
          <a:lstStyle/>
          <a:p>
            <a:r>
              <a:rPr lang="en-US" sz="5400" b="1" dirty="0">
                <a:latin typeface="Arial" panose="020B0604020202020204" pitchFamily="34" charset="0"/>
                <a:cs typeface="Arial" panose="020B0604020202020204" pitchFamily="34" charset="0"/>
              </a:rPr>
              <a:t>How Does CAP work? </a:t>
            </a:r>
          </a:p>
        </p:txBody>
      </p:sp>
      <p:sp>
        <p:nvSpPr>
          <p:cNvPr id="3" name="Content Placeholder 2"/>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A person contacts DRTx and states the problem/issue they are having with TWS-VRS, ILS, and/or a provider.  </a:t>
            </a:r>
          </a:p>
          <a:p>
            <a:r>
              <a:rPr lang="en-US" dirty="0">
                <a:latin typeface="Arial" panose="020B0604020202020204" pitchFamily="34" charset="0"/>
                <a:cs typeface="Arial" panose="020B0604020202020204" pitchFamily="34" charset="0"/>
              </a:rPr>
              <a:t>CAP investigates the issue by contacting the TWS-VRS counselor/ILS counselor, reviewing records, researching policy, laws and guidance from the Rehabilitation Services Administration (RSA), or Administration of Community Living, (ACL).  </a:t>
            </a:r>
          </a:p>
          <a:p>
            <a:r>
              <a:rPr lang="en-US" dirty="0">
                <a:latin typeface="Arial" panose="020B0604020202020204" pitchFamily="34" charset="0"/>
                <a:cs typeface="Arial" panose="020B0604020202020204" pitchFamily="34" charset="0"/>
              </a:rPr>
              <a:t>CAP discusses options to resolve the issue with the client.  The client can involve CAP in resolving the issue by attending meetings with TWS-VRS, ILS, (and providers) or, the client can utilize the information provided by CAP to resolve on his/her own with TWS-VRS or ILS.  </a:t>
            </a:r>
          </a:p>
          <a:p>
            <a:endParaRPr lang="en-US" dirty="0"/>
          </a:p>
        </p:txBody>
      </p:sp>
    </p:spTree>
    <p:extLst>
      <p:ext uri="{BB962C8B-B14F-4D97-AF65-F5344CB8AC3E}">
        <p14:creationId xmlns:p14="http://schemas.microsoft.com/office/powerpoint/2010/main" val="250158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Arial" panose="020B0604020202020204" pitchFamily="34" charset="0"/>
                <a:cs typeface="Arial" panose="020B0604020202020204" pitchFamily="34" charset="0"/>
              </a:rPr>
              <a:t>How Does CAP Work? Continued;</a:t>
            </a:r>
          </a:p>
        </p:txBody>
      </p:sp>
      <p:sp>
        <p:nvSpPr>
          <p:cNvPr id="3" name="Content Placeholder 2"/>
          <p:cNvSpPr>
            <a:spLocks noGrp="1"/>
          </p:cNvSpPr>
          <p:nvPr>
            <p:ph idx="1"/>
          </p:nvPr>
        </p:nvSpPr>
        <p:spPr/>
        <p:txBody>
          <a:bodyPr/>
          <a:lstStyle/>
          <a:p>
            <a:r>
              <a:rPr lang="en-US" sz="3200" dirty="0">
                <a:latin typeface="Arial" panose="020B0604020202020204" pitchFamily="34" charset="0"/>
                <a:cs typeface="Arial" panose="020B0604020202020204" pitchFamily="34" charset="0"/>
              </a:rPr>
              <a:t>CAP is mandated to resolve issues at the lowest level possible.  Therefore, CAP will work with the counselor, VR Supervisors, VR Managers, and regional offices of the TWS-VRS agency to resolve the problem.  If the issue cannot be resolved through the informal process, CAP can represent the client in mediation or a formal appeal.  CAP has also provided clients information when representing themselves at mediation and hearings.    </a:t>
            </a:r>
          </a:p>
          <a:p>
            <a:endParaRPr lang="en-US" dirty="0"/>
          </a:p>
        </p:txBody>
      </p:sp>
    </p:spTree>
    <p:extLst>
      <p:ext uri="{BB962C8B-B14F-4D97-AF65-F5344CB8AC3E}">
        <p14:creationId xmlns:p14="http://schemas.microsoft.com/office/powerpoint/2010/main" val="236017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67542"/>
          </a:xfrm>
        </p:spPr>
        <p:txBody>
          <a:bodyPr>
            <a:normAutofit/>
          </a:bodyPr>
          <a:lstStyle/>
          <a:p>
            <a:r>
              <a:rPr lang="en-US" sz="5400" b="1" dirty="0">
                <a:latin typeface="Arial" panose="020B0604020202020204" pitchFamily="34" charset="0"/>
                <a:cs typeface="Arial" panose="020B0604020202020204" pitchFamily="34" charset="0"/>
              </a:rPr>
              <a:t>Types of CAP cases </a:t>
            </a:r>
          </a:p>
        </p:txBody>
      </p:sp>
      <p:sp>
        <p:nvSpPr>
          <p:cNvPr id="3" name="Content Placeholder 2"/>
          <p:cNvSpPr>
            <a:spLocks noGrp="1"/>
          </p:cNvSpPr>
          <p:nvPr>
            <p:ph idx="1"/>
          </p:nvPr>
        </p:nvSpPr>
        <p:spPr/>
        <p:txBody>
          <a:bodyPr>
            <a:normAutofit lnSpcReduction="10000"/>
          </a:bodyPr>
          <a:lstStyle/>
          <a:p>
            <a:r>
              <a:rPr lang="en-US" sz="3200" dirty="0">
                <a:latin typeface="Arial" panose="020B0604020202020204" pitchFamily="34" charset="0"/>
                <a:cs typeface="Arial" panose="020B0604020202020204" pitchFamily="34" charset="0"/>
              </a:rPr>
              <a:t>Client is denied ability to complete application for vocational rehabilitation services. </a:t>
            </a:r>
          </a:p>
          <a:p>
            <a:r>
              <a:rPr lang="en-US" sz="3200" dirty="0">
                <a:latin typeface="Arial" panose="020B0604020202020204" pitchFamily="34" charset="0"/>
                <a:cs typeface="Arial" panose="020B0604020202020204" pitchFamily="34" charset="0"/>
              </a:rPr>
              <a:t>Client does not agree with an ineligibility decision. </a:t>
            </a:r>
          </a:p>
          <a:p>
            <a:r>
              <a:rPr lang="en-US" sz="3200" dirty="0">
                <a:latin typeface="Arial" panose="020B0604020202020204" pitchFamily="34" charset="0"/>
                <a:cs typeface="Arial" panose="020B0604020202020204" pitchFamily="34" charset="0"/>
              </a:rPr>
              <a:t>Client and TWS-VRS counselor do not agree on a vocational goal.  </a:t>
            </a:r>
          </a:p>
          <a:p>
            <a:r>
              <a:rPr lang="en-US" sz="3200" dirty="0">
                <a:latin typeface="Arial" panose="020B0604020202020204" pitchFamily="34" charset="0"/>
                <a:cs typeface="Arial" panose="020B0604020202020204" pitchFamily="34" charset="0"/>
              </a:rPr>
              <a:t>Financial requests or concerns (i.e. maintenance, transportation, requirements to participate in vocational plan) </a:t>
            </a:r>
          </a:p>
          <a:p>
            <a:r>
              <a:rPr lang="en-US" sz="3200" dirty="0">
                <a:latin typeface="Arial" panose="020B0604020202020204" pitchFamily="34" charset="0"/>
                <a:cs typeface="Arial" panose="020B0604020202020204" pitchFamily="34" charset="0"/>
              </a:rPr>
              <a:t>Client does not agree with TWS-VRS closing their case</a:t>
            </a:r>
          </a:p>
        </p:txBody>
      </p:sp>
    </p:spTree>
    <p:extLst>
      <p:ext uri="{BB962C8B-B14F-4D97-AF65-F5344CB8AC3E}">
        <p14:creationId xmlns:p14="http://schemas.microsoft.com/office/powerpoint/2010/main" val="332888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645eb26-e044-4b37-9977-17442fbb86f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16B3EF42E988439E42459F68539E0C" ma:contentTypeVersion="16" ma:contentTypeDescription="Create a new document." ma:contentTypeScope="" ma:versionID="e19965ff2911e58e844f5c1616a508b7">
  <xsd:schema xmlns:xsd="http://www.w3.org/2001/XMLSchema" xmlns:xs="http://www.w3.org/2001/XMLSchema" xmlns:p="http://schemas.microsoft.com/office/2006/metadata/properties" xmlns:ns3="2645eb26-e044-4b37-9977-17442fbb86ff" xmlns:ns4="951279d7-fe15-4a38-be5c-9a5fd8a0a68c" targetNamespace="http://schemas.microsoft.com/office/2006/metadata/properties" ma:root="true" ma:fieldsID="7bb68c799483ab88fa813a2f0b98a6f2" ns3:_="" ns4:_="">
    <xsd:import namespace="2645eb26-e044-4b37-9977-17442fbb86ff"/>
    <xsd:import namespace="951279d7-fe15-4a38-be5c-9a5fd8a0a68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5eb26-e044-4b37-9977-17442fbb86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1279d7-fe15-4a38-be5c-9a5fd8a0a68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98B488-1EF7-4353-8C0F-6C6034012070}">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http://schemas.microsoft.com/office/infopath/2007/PartnerControls"/>
    <ds:schemaRef ds:uri="951279d7-fe15-4a38-be5c-9a5fd8a0a68c"/>
    <ds:schemaRef ds:uri="2645eb26-e044-4b37-9977-17442fbb86ff"/>
    <ds:schemaRef ds:uri="http://purl.org/dc/elements/1.1/"/>
  </ds:schemaRefs>
</ds:datastoreItem>
</file>

<file path=customXml/itemProps2.xml><?xml version="1.0" encoding="utf-8"?>
<ds:datastoreItem xmlns:ds="http://schemas.openxmlformats.org/officeDocument/2006/customXml" ds:itemID="{1DB3983D-82B7-4F4F-A86F-08CB214BF745}">
  <ds:schemaRefs>
    <ds:schemaRef ds:uri="http://schemas.microsoft.com/sharepoint/v3/contenttype/forms"/>
  </ds:schemaRefs>
</ds:datastoreItem>
</file>

<file path=customXml/itemProps3.xml><?xml version="1.0" encoding="utf-8"?>
<ds:datastoreItem xmlns:ds="http://schemas.openxmlformats.org/officeDocument/2006/customXml" ds:itemID="{F70931F4-92F2-42A7-99DC-9314298614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45eb26-e044-4b37-9977-17442fbb86ff"/>
    <ds:schemaRef ds:uri="951279d7-fe15-4a38-be5c-9a5fd8a0a6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981</TotalTime>
  <Words>1156</Words>
  <Application>Microsoft Office PowerPoint</Application>
  <PresentationFormat>Widescreen</PresentationFormat>
  <Paragraphs>81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Disability Rights Texas and the Client Assistance Program (CAP) and Protection and Advocacy for Beneficiaries of Social Security (PABSS)  </vt:lpstr>
      <vt:lpstr>Disability Rights Texas (DRTX)</vt:lpstr>
      <vt:lpstr>DRTX Team Structure </vt:lpstr>
      <vt:lpstr>CAP Priorities        </vt:lpstr>
      <vt:lpstr>Notification of the CAP program by VR </vt:lpstr>
      <vt:lpstr>Services Provided by CAP  </vt:lpstr>
      <vt:lpstr>How Does CAP work? </vt:lpstr>
      <vt:lpstr>How Does CAP Work? Continued;</vt:lpstr>
      <vt:lpstr>Types of CAP cases </vt:lpstr>
      <vt:lpstr>Systemic Activities </vt:lpstr>
      <vt:lpstr>Systemic activities addressed in the past </vt:lpstr>
      <vt:lpstr>What is PABSS?</vt:lpstr>
      <vt:lpstr>Am I PABSS Eligible?</vt:lpstr>
      <vt:lpstr>PABSS Areas of Focus</vt:lpstr>
      <vt:lpstr>PABSS Areas of Focus; Continued</vt:lpstr>
      <vt:lpstr>Accessing DRTX Services </vt:lpstr>
    </vt:vector>
  </TitlesOfParts>
  <Company>Disability Rights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wanted to know about the Client Assistance Program (CAP) but were afraid to ask</dc:title>
  <dc:creator>Karen Stanfill</dc:creator>
  <cp:lastModifiedBy>Edwin Castillo</cp:lastModifiedBy>
  <cp:revision>63</cp:revision>
  <cp:lastPrinted>2014-10-16T19:27:46Z</cp:lastPrinted>
  <dcterms:created xsi:type="dcterms:W3CDTF">2014-09-07T16:02:03Z</dcterms:created>
  <dcterms:modified xsi:type="dcterms:W3CDTF">2023-04-21T16:47:05Z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0x010100CF16B3EF42E988439E42459F68539E0C</vt:lpwstr>
  </property>
</Properties>
</file>